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61" r:id="rId2"/>
    <p:sldId id="260" r:id="rId3"/>
    <p:sldId id="262" r:id="rId4"/>
  </p:sldIdLst>
  <p:sldSz cx="9906000" cy="6858000" type="A4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FFFF99"/>
    <a:srgbClr val="FF3399"/>
    <a:srgbClr val="FF0000"/>
    <a:srgbClr val="008000"/>
    <a:srgbClr val="006600"/>
    <a:srgbClr val="FF99FF"/>
    <a:srgbClr val="D9FFD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1" autoAdjust="0"/>
  </p:normalViewPr>
  <p:slideViewPr>
    <p:cSldViewPr snapToGrid="0">
      <p:cViewPr varScale="1">
        <p:scale>
          <a:sx n="84" d="100"/>
          <a:sy n="84" d="100"/>
        </p:scale>
        <p:origin x="1116" y="9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466" cy="501178"/>
          </a:xfrm>
          <a:prstGeom prst="rect">
            <a:avLst/>
          </a:prstGeom>
        </p:spPr>
        <p:txBody>
          <a:bodyPr vert="horz" lIns="93091" tIns="46546" rIns="93091" bIns="4654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074" y="1"/>
            <a:ext cx="2985465" cy="501178"/>
          </a:xfrm>
          <a:prstGeom prst="rect">
            <a:avLst/>
          </a:prstGeom>
        </p:spPr>
        <p:txBody>
          <a:bodyPr vert="horz" lIns="93091" tIns="46546" rIns="93091" bIns="46546" rtlCol="0"/>
          <a:lstStyle>
            <a:lvl1pPr algn="r">
              <a:defRPr sz="1300"/>
            </a:lvl1pPr>
          </a:lstStyle>
          <a:p>
            <a:fld id="{36511DCF-0494-4A07-B24E-EDDB99368C90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1" tIns="46546" rIns="93091" bIns="4654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330" y="4758769"/>
            <a:ext cx="5511505" cy="4508984"/>
          </a:xfrm>
          <a:prstGeom prst="rect">
            <a:avLst/>
          </a:prstGeom>
        </p:spPr>
        <p:txBody>
          <a:bodyPr vert="horz" lIns="93091" tIns="46546" rIns="93091" bIns="4654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925"/>
            <a:ext cx="2985466" cy="501177"/>
          </a:xfrm>
          <a:prstGeom prst="rect">
            <a:avLst/>
          </a:prstGeom>
        </p:spPr>
        <p:txBody>
          <a:bodyPr vert="horz" lIns="93091" tIns="46546" rIns="93091" bIns="4654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074" y="9515925"/>
            <a:ext cx="2985465" cy="501177"/>
          </a:xfrm>
          <a:prstGeom prst="rect">
            <a:avLst/>
          </a:prstGeom>
        </p:spPr>
        <p:txBody>
          <a:bodyPr vert="horz" lIns="93091" tIns="46546" rIns="93091" bIns="46546" rtlCol="0" anchor="b"/>
          <a:lstStyle>
            <a:lvl1pPr algn="r">
              <a:defRPr sz="1300"/>
            </a:lvl1pPr>
          </a:lstStyle>
          <a:p>
            <a:fld id="{F7B936C3-6A80-4D73-AC76-33C2CC2FF6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14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36C3-6A80-4D73-AC76-33C2CC2FF65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88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36C3-6A80-4D73-AC76-33C2CC2FF65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6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1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06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39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7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64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06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85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49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96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33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09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1E1A-3DE3-47E5-9E81-0ABEC291EB0A}" type="datetimeFigureOut">
              <a:rPr kumimoji="1" lang="ja-JP" altLang="en-US" smtClean="0"/>
              <a:t>2020/2/13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9BB6-B19F-4DB2-AA58-F980C97093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07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>
            <a:extLst>
              <a:ext uri="{FF2B5EF4-FFF2-40B4-BE49-F238E27FC236}">
                <a16:creationId xmlns:a16="http://schemas.microsoft.com/office/drawing/2014/main" id="{FAA47FBC-A5D4-467D-824A-9F9FAC16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57" y="0"/>
            <a:ext cx="9918357" cy="6858000"/>
          </a:xfrm>
          <a:prstGeom prst="rect">
            <a:avLst/>
          </a:prstGeom>
        </p:spPr>
      </p:pic>
      <p:sp>
        <p:nvSpPr>
          <p:cNvPr id="12" name="テキスト ボックス 22"/>
          <p:cNvSpPr txBox="1"/>
          <p:nvPr/>
        </p:nvSpPr>
        <p:spPr>
          <a:xfrm rot="16200000">
            <a:off x="-556739" y="3912790"/>
            <a:ext cx="1447216" cy="333737"/>
          </a:xfrm>
          <a:prstGeom prst="rect">
            <a:avLst/>
          </a:prstGeom>
          <a:solidFill>
            <a:srgbClr val="0070C0"/>
          </a:solidFill>
        </p:spPr>
        <p:txBody>
          <a:bodyPr wrap="none" t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Verdana" panose="020B0604030504040204" pitchFamily="34" charset="0"/>
              </a:rPr>
              <a:t>講師・登壇者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13" name="テキスト ボックス 22"/>
          <p:cNvSpPr txBox="1"/>
          <p:nvPr/>
        </p:nvSpPr>
        <p:spPr>
          <a:xfrm rot="16200000">
            <a:off x="-188360" y="6237822"/>
            <a:ext cx="710458" cy="333738"/>
          </a:xfrm>
          <a:prstGeom prst="rect">
            <a:avLst/>
          </a:prstGeom>
          <a:solidFill>
            <a:srgbClr val="FFC000"/>
          </a:solidFill>
        </p:spPr>
        <p:txBody>
          <a:bodyPr wrap="none" t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  <a:cs typeface="Verdana" panose="020B0604030504040204" pitchFamily="34" charset="0"/>
              </a:rPr>
              <a:t>申込み</a:t>
            </a:r>
            <a:endParaRPr lang="en-US" altLang="ja-JP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ｺﾞｼｯｸE" panose="020B0900000000000000" pitchFamily="50" charset="-128"/>
              <a:ea typeface="HGSｺﾞｼｯｸE" panose="020B0900000000000000" pitchFamily="50" charset="-128"/>
              <a:cs typeface="Verdana" panose="020B0604030504040204" pitchFamily="34" charset="0"/>
            </a:endParaRPr>
          </a:p>
        </p:txBody>
      </p:sp>
      <p:sp>
        <p:nvSpPr>
          <p:cNvPr id="20" name="テキスト ボックス 22"/>
          <p:cNvSpPr txBox="1"/>
          <p:nvPr/>
        </p:nvSpPr>
        <p:spPr>
          <a:xfrm rot="16200000">
            <a:off x="-390457" y="5258464"/>
            <a:ext cx="1114650" cy="333738"/>
          </a:xfrm>
          <a:prstGeom prst="rect">
            <a:avLst/>
          </a:prstGeom>
          <a:solidFill>
            <a:srgbClr val="FF0000"/>
          </a:solidFill>
        </p:spPr>
        <p:txBody>
          <a:bodyPr wrap="none" t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Verdana" panose="020B0604030504040204" pitchFamily="34" charset="0"/>
              </a:rPr>
              <a:t>日時・会場</a:t>
            </a:r>
            <a:endParaRPr lang="en-US" altLang="ja-JP" sz="16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Verdana" panose="020B0604030504040204" pitchFamily="34" charset="0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372795" y="5989153"/>
            <a:ext cx="94712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SRPロゴ保存用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209" y="5576674"/>
            <a:ext cx="686515" cy="42907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774426" y="-8485"/>
            <a:ext cx="9139927" cy="3918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72000" rtlCol="0">
            <a:no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《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福岡ソフトリサーチパーク：</a:t>
            </a:r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SRP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市民講座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》</a:t>
            </a:r>
            <a:endParaRPr kumimoji="1" lang="ja-JP" altLang="en-US" sz="105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7" name="図 26" descr="SRPロゴ保存用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57" y="6997"/>
            <a:ext cx="577479" cy="360925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>
            <a:off x="-20710" y="367474"/>
            <a:ext cx="9919856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22"/>
          <p:cNvSpPr txBox="1"/>
          <p:nvPr/>
        </p:nvSpPr>
        <p:spPr>
          <a:xfrm rot="16200000">
            <a:off x="-1250537" y="1693666"/>
            <a:ext cx="2834811" cy="333739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wrap="square" t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Verdana" panose="020B0604030504040204" pitchFamily="34" charset="0"/>
              </a:rPr>
              <a:t>Black Hole</a:t>
            </a:r>
          </a:p>
        </p:txBody>
      </p:sp>
      <p:cxnSp>
        <p:nvCxnSpPr>
          <p:cNvPr id="40" name="直線コネクタ 39"/>
          <p:cNvCxnSpPr/>
          <p:nvPr/>
        </p:nvCxnSpPr>
        <p:spPr>
          <a:xfrm>
            <a:off x="372795" y="4875004"/>
            <a:ext cx="94712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2574445" y="3301949"/>
            <a:ext cx="366847" cy="15372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登壇者紹介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CFD656A-F019-42B3-AF81-FE8774E18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39" y="1789040"/>
            <a:ext cx="1929600" cy="211827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484524" y="62859"/>
            <a:ext cx="1359555" cy="2781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txBody>
          <a:bodyPr wrap="none" tIns="0" bIns="0" rtlCol="0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受講料：無料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620" y="6091704"/>
            <a:ext cx="710459" cy="7104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39" y="6357249"/>
            <a:ext cx="1076693" cy="32380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FBF3CBF-1CF1-4C49-B223-8D7324A767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58" y="234317"/>
            <a:ext cx="9918358" cy="159425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682B8F-4D93-4775-BA5F-3B1CB81DD1B3}"/>
              </a:ext>
            </a:extLst>
          </p:cNvPr>
          <p:cNvSpPr txBox="1"/>
          <p:nvPr/>
        </p:nvSpPr>
        <p:spPr>
          <a:xfrm>
            <a:off x="408174" y="1265184"/>
            <a:ext cx="9435906" cy="472596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</p:spPr>
        <p:txBody>
          <a:bodyPr wrap="none" tIns="0" bIns="36000" rtlCol="0" anchor="ctr" anchorCtr="0">
            <a:no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Verdana" panose="020B0604030504040204" pitchFamily="34" charset="0"/>
              </a:rPr>
              <a:t>～ </a:t>
            </a:r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Verdana" panose="020B0604030504040204" pitchFamily="34" charset="0"/>
              </a:rPr>
              <a:t>成功を支えた技術と国際協力 ～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Verdana" panose="020B0604030504040204" pitchFamily="34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9D214EA5-54DC-456B-BA4A-A784476CEB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40" y="3819388"/>
            <a:ext cx="2719052" cy="10486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C858D85-2FCE-4423-AD68-BCA0579AF3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3950" y="1744119"/>
            <a:ext cx="7710329" cy="159425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0A8105D-148B-4FA9-AD42-32CF37EDE0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0744" y="3269427"/>
            <a:ext cx="6607590" cy="164984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77DA96D-9AE1-481E-A6C9-ADCDE72CD1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142" y="4811751"/>
            <a:ext cx="8885340" cy="135152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468C02C-0EA7-4626-AEDF-A26A9E4676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795" y="5953061"/>
            <a:ext cx="6260805" cy="9395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65201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>
            <a:extLst>
              <a:ext uri="{FF2B5EF4-FFF2-40B4-BE49-F238E27FC236}">
                <a16:creationId xmlns:a16="http://schemas.microsoft.com/office/drawing/2014/main" id="{FAA47FBC-A5D4-467D-824A-9F9FAC16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537" y="-14311"/>
            <a:ext cx="10110537" cy="6962346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210365" y="4952232"/>
            <a:ext cx="9688781" cy="1142909"/>
          </a:xfrm>
          <a:prstGeom prst="rect">
            <a:avLst/>
          </a:prstGeom>
          <a:noFill/>
          <a:ln w="3175">
            <a:noFill/>
          </a:ln>
        </p:spPr>
        <p:txBody>
          <a:bodyPr wrap="none" lIns="180000" tIns="36000" rtlCol="0">
            <a:noAutofit/>
          </a:bodyPr>
          <a:lstStyle/>
          <a:p>
            <a:pPr defTabSz="895350">
              <a:tabLst>
                <a:tab pos="714375" algn="l"/>
              </a:tabLst>
            </a:pP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日時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	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令和２年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lang="ja-JP" altLang="en-US" sz="1000" b="1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kumimoji="1" lang="en-US" altLang="ja-JP" sz="1000" b="1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 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kumimoji="1"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17:00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895350">
              <a:tabLst>
                <a:tab pos="714375" algn="l"/>
              </a:tabLst>
            </a:pP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会場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	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福岡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SRP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センタービル・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2F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（福岡市早良区百道浜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2-1-22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895350">
              <a:spcBef>
                <a:spcPts val="300"/>
              </a:spcBef>
              <a:tabLst>
                <a:tab pos="714375" algn="l"/>
              </a:tabLst>
            </a:pP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主催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	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　　　　　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 福岡ソフトリサーチパーク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（福岡市早良区百道浜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2-1-22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77" y="6074334"/>
            <a:ext cx="827352" cy="827352"/>
          </a:xfrm>
          <a:prstGeom prst="rect">
            <a:avLst/>
          </a:prstGeom>
        </p:spPr>
      </p:pic>
      <p:sp>
        <p:nvSpPr>
          <p:cNvPr id="12" name="テキスト ボックス 22"/>
          <p:cNvSpPr txBox="1"/>
          <p:nvPr/>
        </p:nvSpPr>
        <p:spPr>
          <a:xfrm rot="16200000">
            <a:off x="-556739" y="3997014"/>
            <a:ext cx="1447216" cy="333737"/>
          </a:xfrm>
          <a:prstGeom prst="rect">
            <a:avLst/>
          </a:prstGeom>
          <a:solidFill>
            <a:srgbClr val="0070C0"/>
          </a:solidFill>
        </p:spPr>
        <p:txBody>
          <a:bodyPr wrap="none" t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Verdana" panose="020B0604030504040204" pitchFamily="34" charset="0"/>
              </a:rPr>
              <a:t>講師・登壇者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13" name="テキスト ボックス 22"/>
          <p:cNvSpPr txBox="1"/>
          <p:nvPr/>
        </p:nvSpPr>
        <p:spPr>
          <a:xfrm rot="16200000">
            <a:off x="-188360" y="6322046"/>
            <a:ext cx="710458" cy="333738"/>
          </a:xfrm>
          <a:prstGeom prst="rect">
            <a:avLst/>
          </a:prstGeom>
          <a:solidFill>
            <a:srgbClr val="FFC000"/>
          </a:solidFill>
        </p:spPr>
        <p:txBody>
          <a:bodyPr wrap="none" t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  <a:cs typeface="Verdana" panose="020B0604030504040204" pitchFamily="34" charset="0"/>
              </a:rPr>
              <a:t>申込み</a:t>
            </a:r>
            <a:endParaRPr lang="en-US" altLang="ja-JP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ｺﾞｼｯｸE" panose="020B0900000000000000" pitchFamily="50" charset="-128"/>
              <a:ea typeface="HGSｺﾞｼｯｸE" panose="020B0900000000000000" pitchFamily="50" charset="-128"/>
              <a:cs typeface="Verdan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9181" y="6095141"/>
            <a:ext cx="635509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631825" algn="l"/>
                <a:tab pos="712788" algn="l"/>
              </a:tabLst>
            </a:pPr>
            <a:r>
              <a:rPr lang="en-US" altLang="ja-JP" sz="1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lang="ja-JP" altLang="en-US" sz="1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</a:t>
            </a:r>
            <a:r>
              <a:rPr lang="en-US" altLang="ja-JP" sz="1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http://www.quest9.org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tabLst>
                <a:tab pos="631825" algn="l"/>
                <a:tab pos="712788" algn="l"/>
              </a:tabLst>
            </a:pP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問合せ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NPO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法人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QUEST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［運営事務局］（担当：馬場、小寺）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200"/>
              </a:spcBef>
              <a:tabLst>
                <a:tab pos="719138" algn="l"/>
              </a:tabLst>
            </a:pP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福岡市早良区百道浜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2-1-22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福岡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SRP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センタービル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307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 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092-846-1600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info@quest9.org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22"/>
          <p:cNvSpPr txBox="1"/>
          <p:nvPr/>
        </p:nvSpPr>
        <p:spPr>
          <a:xfrm rot="16200000">
            <a:off x="-390457" y="5342688"/>
            <a:ext cx="1114650" cy="333738"/>
          </a:xfrm>
          <a:prstGeom prst="rect">
            <a:avLst/>
          </a:prstGeom>
          <a:solidFill>
            <a:srgbClr val="FF0000"/>
          </a:solidFill>
        </p:spPr>
        <p:txBody>
          <a:bodyPr wrap="none" t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Verdana" panose="020B0604030504040204" pitchFamily="34" charset="0"/>
              </a:rPr>
              <a:t>日時・会場</a:t>
            </a:r>
            <a:endParaRPr lang="en-US" altLang="ja-JP" sz="16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Verdana" panose="020B0604030504040204" pitchFamily="34" charset="0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390716" y="6092476"/>
            <a:ext cx="94712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160152" y="6133686"/>
            <a:ext cx="879725" cy="7104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tIns="0" bIns="0" rtlCol="0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受講料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無料</a:t>
            </a:r>
          </a:p>
        </p:txBody>
      </p:sp>
      <p:pic>
        <p:nvPicPr>
          <p:cNvPr id="21" name="図 20" descr="SRPロゴ保存用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209" y="5660898"/>
            <a:ext cx="686515" cy="42907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767572" y="0"/>
            <a:ext cx="9139927" cy="3918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tIns="72000" rtlCol="0">
            <a:no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《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福岡ソフトリサーチパーク：</a:t>
            </a:r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SRP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市民講座 </a:t>
            </a:r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mini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》</a:t>
            </a:r>
            <a:endParaRPr kumimoji="1" lang="ja-JP" altLang="en-US" sz="105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7" name="図 26" descr="SRPロゴ保存用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57" y="6997"/>
            <a:ext cx="577479" cy="360925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>
            <a:off x="-12357" y="379513"/>
            <a:ext cx="9919856" cy="0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22"/>
          <p:cNvSpPr txBox="1"/>
          <p:nvPr/>
        </p:nvSpPr>
        <p:spPr>
          <a:xfrm rot="16200000">
            <a:off x="-1295297" y="1733132"/>
            <a:ext cx="2924330" cy="333739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wrap="square" tIns="0" bIns="0" rtlCol="0" anchor="ctr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Verdana" panose="020B0604030504040204" pitchFamily="34" charset="0"/>
              </a:rPr>
              <a:t>SNS/Smart Phone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12052" y="4006030"/>
            <a:ext cx="2262106" cy="5968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西岡</a:t>
            </a: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宏朗</a:t>
            </a:r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氏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60953" y="3320192"/>
            <a:ext cx="6800507" cy="1577560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72000" bIns="0" rtlCol="0" anchor="ctr" anchorCtr="0">
            <a:noAutofit/>
          </a:bodyPr>
          <a:lstStyle/>
          <a:p>
            <a:pPr>
              <a:spcBef>
                <a:spcPts val="100"/>
              </a:spcBef>
            </a:pPr>
            <a:r>
              <a:rPr lang="en-US" altLang="ja-JP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1975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年生まれ。山口県下関市出身</a:t>
            </a:r>
          </a:p>
          <a:p>
            <a:pPr>
              <a:spcBef>
                <a:spcPts val="100"/>
              </a:spcBef>
            </a:pPr>
            <a:r>
              <a:rPr lang="en-US" altLang="ja-JP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2019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年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4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月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10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日、史上初のブラックホール直接撮像成功を発表した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347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名の国際チームメン</a:t>
            </a:r>
            <a:endParaRPr lang="en-US" altLang="ja-JP" sz="12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Verdana" panose="020B0604030504040204" pitchFamily="34" charset="0"/>
            </a:endParaRPr>
          </a:p>
          <a:p>
            <a:pPr>
              <a:spcBef>
                <a:spcPts val="100"/>
              </a:spcBef>
            </a:pP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バーの一人。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2003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年、物理学（宇宙物理学）で博士号取得後、台湾中央研究院天文及天文物理</a:t>
            </a:r>
            <a:endParaRPr lang="en-US" altLang="ja-JP" sz="12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Verdana" panose="020B0604030504040204" pitchFamily="34" charset="0"/>
            </a:endParaRPr>
          </a:p>
          <a:p>
            <a:pPr>
              <a:spcBef>
                <a:spcPts val="100"/>
              </a:spcBef>
            </a:pP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研究所にて１５年間宇宙物理学の観測的研究に従事</a:t>
            </a:r>
          </a:p>
          <a:p>
            <a:pPr>
              <a:spcBef>
                <a:spcPts val="100"/>
              </a:spcBef>
            </a:pP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ハワイ島マウナロア山に建設した</a:t>
            </a:r>
            <a:r>
              <a:rPr lang="en-US" altLang="ja-JP" sz="1200" dirty="0" err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AMiBA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望遠鏡プロジェクトや、北極に建設したグリーンランド</a:t>
            </a:r>
            <a:endParaRPr lang="en-US" altLang="ja-JP" sz="12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Verdana" panose="020B0604030504040204" pitchFamily="34" charset="0"/>
            </a:endParaRPr>
          </a:p>
          <a:p>
            <a:pPr>
              <a:spcBef>
                <a:spcPts val="100"/>
              </a:spcBef>
            </a:pP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望遠鏡プロジェクトを手がけ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､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イベント･ホライズン・テレスコープ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(EHT)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プロジェクトにも参加ブラックホール直接撮像の成功に貢献した</a:t>
            </a:r>
            <a:endParaRPr lang="en-US" altLang="ja-JP" sz="12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Verdana" panose="020B0604030504040204" pitchFamily="34" charset="0"/>
            </a:endParaRPr>
          </a:p>
          <a:p>
            <a:pPr>
              <a:spcBef>
                <a:spcPts val="100"/>
              </a:spcBef>
            </a:pPr>
            <a:r>
              <a:rPr lang="en-US" altLang="ja-JP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2018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年からは、株式会社エフェクトにて</a:t>
            </a:r>
            <a:r>
              <a:rPr lang="en-US" altLang="ja-JP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AI</a:t>
            </a:r>
            <a:r>
              <a:rPr lang="ja-JP" altLang="en-US" sz="12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研究開発チームを主導する</a:t>
            </a:r>
            <a:endParaRPr kumimoji="1" lang="ja-JP" altLang="en-US" sz="12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Verdana" panose="020B0604030504040204" pitchFamily="34" charset="0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372795" y="4959228"/>
            <a:ext cx="9471284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78" y="6314814"/>
            <a:ext cx="1234044" cy="371131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563850" y="3350260"/>
            <a:ext cx="344683" cy="15372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登壇者紹介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2D21D0-FE08-4552-B7D6-F758519C6C3E}"/>
              </a:ext>
            </a:extLst>
          </p:cNvPr>
          <p:cNvSpPr txBox="1"/>
          <p:nvPr/>
        </p:nvSpPr>
        <p:spPr>
          <a:xfrm>
            <a:off x="84358" y="4490780"/>
            <a:ext cx="2717493" cy="452967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ctr" anchorCtr="0">
            <a:noAutofit/>
          </a:bodyPr>
          <a:lstStyle/>
          <a:p>
            <a:pPr algn="ctr"/>
            <a:r>
              <a:rPr kumimoji="1" lang="ja-JP" altLang="en-US" sz="1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Verdana" panose="020B0604030504040204" pitchFamily="34" charset="0"/>
              </a:rPr>
              <a:t>（株式会社エフェクト）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CFD656A-F019-42B3-AF81-FE8774E18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39" y="1873264"/>
            <a:ext cx="1929600" cy="211827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1E9AF14-D9D1-45C0-9B7A-FF13596D6B93}"/>
              </a:ext>
            </a:extLst>
          </p:cNvPr>
          <p:cNvSpPr txBox="1"/>
          <p:nvPr/>
        </p:nvSpPr>
        <p:spPr>
          <a:xfrm>
            <a:off x="2444059" y="1572200"/>
            <a:ext cx="7666476" cy="2049517"/>
          </a:xfrm>
          <a:prstGeom prst="rect">
            <a:avLst/>
          </a:prstGeom>
          <a:noFill/>
          <a:ln>
            <a:noFill/>
          </a:ln>
        </p:spPr>
        <p:txBody>
          <a:bodyPr wrap="square" lIns="180000" tIns="0" bIns="0" rtlCol="0" anchor="ctr" anchorCtr="0">
            <a:noAutofit/>
          </a:bodyPr>
          <a:lstStyle/>
          <a:p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昨年４月</a:t>
            </a:r>
            <a:r>
              <a:rPr lang="en-US" altLang="ja-JP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､</a:t>
            </a:r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世界を駆け巡った</a:t>
            </a:r>
            <a:r>
              <a:rPr lang="ja-JP" altLang="en-US" sz="10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 </a:t>
            </a:r>
            <a:r>
              <a:rPr lang="en-US" altLang="ja-JP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｢</a:t>
            </a:r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ブラックホール直接撮像</a:t>
            </a:r>
            <a:r>
              <a:rPr lang="en-US" altLang="ja-JP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｣</a:t>
            </a:r>
            <a:r>
              <a:rPr lang="ja-JP" altLang="en-US" sz="10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 </a:t>
            </a:r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の大ニュース</a:t>
            </a:r>
            <a:endParaRPr lang="en-US" altLang="ja-JP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Verdana" panose="020B0604030504040204" pitchFamily="34" charset="0"/>
            </a:endParaRPr>
          </a:p>
          <a:p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今回</a:t>
            </a:r>
            <a:r>
              <a:rPr lang="en-US" altLang="ja-JP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､</a:t>
            </a:r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偉業を成し遂げた国際チームの一員である西岡氏にご登壇頂き</a:t>
            </a:r>
            <a:r>
              <a:rPr lang="en-US" altLang="ja-JP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､</a:t>
            </a:r>
          </a:p>
          <a:p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成功を導いたテクノロジーと</a:t>
            </a:r>
            <a:r>
              <a:rPr lang="en-US" altLang="ja-JP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､</a:t>
            </a:r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それを支えた「国際協力」に関して</a:t>
            </a:r>
            <a:endParaRPr lang="en-US" altLang="ja-JP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Verdana" panose="020B0604030504040204" pitchFamily="34" charset="0"/>
            </a:endParaRPr>
          </a:p>
          <a:p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語っていただきます．報道記事だけではなかなか伝えきれていない</a:t>
            </a:r>
            <a:endParaRPr lang="en-US" altLang="ja-JP" b="1" dirty="0">
              <a:solidFill>
                <a:srgbClr val="00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Verdana" panose="020B0604030504040204" pitchFamily="34" charset="0"/>
            </a:endParaRPr>
          </a:p>
          <a:p>
            <a:r>
              <a:rPr lang="en-US" altLang="ja-JP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｢</a:t>
            </a:r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プロジェクトの現場</a:t>
            </a:r>
            <a:r>
              <a:rPr lang="en-US" altLang="ja-JP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｣</a:t>
            </a:r>
            <a:r>
              <a:rPr lang="ja-JP" altLang="en-US" sz="1000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 </a:t>
            </a:r>
            <a:r>
              <a:rPr lang="ja-JP" altLang="en-US" b="1" dirty="0">
                <a:solidFill>
                  <a:srgbClr val="00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Verdana" panose="020B0604030504040204" pitchFamily="34" charset="0"/>
              </a:rPr>
              <a:t>を知るまたとない機会です．ご期待ください．</a:t>
            </a:r>
          </a:p>
        </p:txBody>
      </p:sp>
    </p:spTree>
    <p:extLst>
      <p:ext uri="{BB962C8B-B14F-4D97-AF65-F5344CB8AC3E}">
        <p14:creationId xmlns:p14="http://schemas.microsoft.com/office/powerpoint/2010/main" val="95754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5DCCAE-A51E-4986-94C8-826B7D424F7F}"/>
              </a:ext>
            </a:extLst>
          </p:cNvPr>
          <p:cNvSpPr/>
          <p:nvPr/>
        </p:nvSpPr>
        <p:spPr>
          <a:xfrm>
            <a:off x="405243" y="970232"/>
            <a:ext cx="9500758" cy="1241204"/>
          </a:xfrm>
          <a:prstGeom prst="rect">
            <a:avLst/>
          </a:prstGeom>
          <a:solidFill>
            <a:srgbClr val="00CC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F2EA404-D609-4037-933B-17F29E069829}"/>
              </a:ext>
            </a:extLst>
          </p:cNvPr>
          <p:cNvSpPr txBox="1">
            <a:spLocks/>
          </p:cNvSpPr>
          <p:nvPr/>
        </p:nvSpPr>
        <p:spPr>
          <a:xfrm>
            <a:off x="508456" y="233546"/>
            <a:ext cx="7322184" cy="674253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これから</a:t>
            </a:r>
            <a:r>
              <a:rPr lang="ja-JP" altLang="en-US" sz="1200" b="1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4000" b="1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Linux</a:t>
            </a:r>
            <a:r>
              <a:rPr lang="ja-JP" altLang="en-US" b="1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（これりな）</a:t>
            </a:r>
            <a:r>
              <a:rPr lang="ja-JP" altLang="en-US" sz="2400" b="1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な方へ向けた</a:t>
            </a:r>
            <a:endParaRPr lang="ja-JP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0ACA44-68DA-4A89-B229-58725EEE0FF9}"/>
              </a:ext>
            </a:extLst>
          </p:cNvPr>
          <p:cNvSpPr txBox="1"/>
          <p:nvPr/>
        </p:nvSpPr>
        <p:spPr>
          <a:xfrm>
            <a:off x="2540445" y="6858000"/>
            <a:ext cx="3258206" cy="954731"/>
          </a:xfrm>
          <a:prstGeom prst="rect">
            <a:avLst/>
          </a:prstGeom>
          <a:noFill/>
          <a:ln w="3175">
            <a:noFill/>
          </a:ln>
        </p:spPr>
        <p:txBody>
          <a:bodyPr wrap="none" lIns="72000" tIns="36000" rIns="72000" bIns="36000" rtlCol="0" anchor="t" anchorCtr="0">
            <a:noAutofit/>
          </a:bodyPr>
          <a:lstStyle/>
          <a:p>
            <a:pPr algn="ctr"/>
            <a:r>
              <a:rPr lang="ja-JP" altLang="en-US" sz="8000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史上初！ブラックホール直接撮像</a:t>
            </a:r>
            <a:endParaRPr kumimoji="1" lang="ja-JP" altLang="en-US" sz="9600" b="1" dirty="0">
              <a:solidFill>
                <a:srgbClr val="FF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1CEADF3-078E-4590-A975-3B0EECFFB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50" y="2786062"/>
            <a:ext cx="11628575" cy="22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1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tIns="0" bIns="0" rtlCol="0" anchor="ctr" anchorCtr="0">
        <a:noAutofit/>
      </a:bodyPr>
      <a:lstStyle>
        <a:defPPr>
          <a:defRPr sz="1600" b="1" dirty="0">
            <a:latin typeface="UD デジタル 教科書体 NK-R" panose="02020400000000000000" pitchFamily="18" charset="-128"/>
            <a:ea typeface="UD デジタル 教科書体 NK-R" panose="02020400000000000000" pitchFamily="18" charset="-128"/>
            <a:cs typeface="Verdan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298</Words>
  <Application>Microsoft Office PowerPoint</Application>
  <PresentationFormat>A4 210 x 297 mm</PresentationFormat>
  <Paragraphs>40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HGPｺﾞｼｯｸE</vt:lpstr>
      <vt:lpstr>HGSｺﾞｼｯｸE</vt:lpstr>
      <vt:lpstr>HG丸ｺﾞｼｯｸM-PRO</vt:lpstr>
      <vt:lpstr>Meiryo UI</vt:lpstr>
      <vt:lpstr>メイリオ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ShinichiBaba</dc:creator>
  <cp:lastModifiedBy>馬場 伸一</cp:lastModifiedBy>
  <cp:revision>172</cp:revision>
  <cp:lastPrinted>2020-02-13T03:13:08Z</cp:lastPrinted>
  <dcterms:created xsi:type="dcterms:W3CDTF">2017-07-07T06:33:33Z</dcterms:created>
  <dcterms:modified xsi:type="dcterms:W3CDTF">2020-02-13T03:57:16Z</dcterms:modified>
</cp:coreProperties>
</file>